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69" r:id="rId5"/>
    <p:sldId id="273" r:id="rId6"/>
    <p:sldId id="275" r:id="rId7"/>
    <p:sldId id="274" r:id="rId8"/>
    <p:sldId id="268" r:id="rId9"/>
    <p:sldId id="271" r:id="rId10"/>
    <p:sldId id="272" r:id="rId11"/>
    <p:sldId id="259" r:id="rId12"/>
    <p:sldId id="261" r:id="rId13"/>
    <p:sldId id="267" r:id="rId14"/>
    <p:sldId id="263" r:id="rId15"/>
    <p:sldId id="264" r:id="rId16"/>
    <p:sldId id="265" r:id="rId17"/>
    <p:sldId id="266" r:id="rId18"/>
    <p:sldId id="270" r:id="rId19"/>
    <p:sldId id="279" r:id="rId20"/>
    <p:sldId id="278" r:id="rId21"/>
    <p:sldId id="276" r:id="rId22"/>
    <p:sldId id="277" r:id="rId23"/>
    <p:sldId id="280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27" autoAdjust="0"/>
  </p:normalViewPr>
  <p:slideViewPr>
    <p:cSldViewPr snapToGrid="0">
      <p:cViewPr varScale="1">
        <p:scale>
          <a:sx n="111" d="100"/>
          <a:sy n="111" d="100"/>
        </p:scale>
        <p:origin x="54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 sz="3200" dirty="0">
                <a:solidFill>
                  <a:schemeClr val="tx1"/>
                </a:solidFill>
              </a:rPr>
              <a:t>Luminosité</a:t>
            </a:r>
          </a:p>
        </c:rich>
      </c:tx>
      <c:layout>
        <c:manualLayout>
          <c:xMode val="edge"/>
          <c:yMode val="edge"/>
          <c:x val="0.41585438895856036"/>
          <c:y val="0"/>
        </c:manualLayout>
      </c:layout>
      <c:overlay val="0"/>
      <c:spPr>
        <a:noFill/>
        <a:ln>
          <a:solidFill>
            <a:schemeClr val="tx1"/>
          </a:solidFill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4358508711215276E-2"/>
          <c:y val="0.11596145220208591"/>
          <c:w val="0.91228789612786654"/>
          <c:h val="0.77927267270755884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Luminosité</c:v>
                </c:pt>
              </c:strCache>
            </c:strRef>
          </c:tx>
          <c:spPr>
            <a:ln w="76200" cap="flat" cmpd="sng" algn="ctr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Feuil1!$A$2:$A$5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11</c:v>
                </c:pt>
                <c:pt idx="3">
                  <c:v>16</c:v>
                </c:pt>
              </c:numCache>
            </c:numRef>
          </c:xVal>
          <c:y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255</c:v>
                </c:pt>
                <c:pt idx="2">
                  <c:v>255</c:v>
                </c:pt>
                <c:pt idx="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6298704"/>
        <c:axId val="346299264"/>
      </c:scatterChart>
      <c:valAx>
        <c:axId val="346298704"/>
        <c:scaling>
          <c:orientation val="minMax"/>
        </c:scaling>
        <c:delete val="0"/>
        <c:axPos val="b"/>
        <c:majorGridlines>
          <c:spPr>
            <a:ln w="28575" cap="flat" cmpd="sng" algn="ctr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6299264"/>
        <c:crosses val="autoZero"/>
        <c:crossBetween val="midCat"/>
      </c:valAx>
      <c:valAx>
        <c:axId val="346299264"/>
        <c:scaling>
          <c:orientation val="minMax"/>
          <c:max val="255"/>
          <c:min val="0"/>
        </c:scaling>
        <c:delete val="0"/>
        <c:axPos val="l"/>
        <c:majorGridlines>
          <c:spPr>
            <a:ln w="2857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6298704"/>
        <c:crosses val="autoZero"/>
        <c:crossBetween val="midCat"/>
        <c:majorUnit val="50"/>
        <c:minorUnit val="10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9243B-A88B-4E5F-908E-80ED04009A90}" type="datetimeFigureOut">
              <a:rPr lang="fr-FR" smtClean="0"/>
              <a:t>29/10/2014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E8649-D88E-41EF-98D5-02B60F5D15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87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5BAC5-2FF3-4EC5-A611-1DDDF5AD2C05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F025B-B025-40E5-BCCA-45D18F72A09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681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Bienvenue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F025B-B025-40E5-BCCA-45D18F72A09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98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F025B-B025-40E5-BCCA-45D18F72A091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3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41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645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0064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075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343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069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932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6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87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57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alphaModFix amt="21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C395A-61D9-4850-8D7D-9495B3EB7FA4}" type="datetimeFigureOut">
              <a:rPr lang="fr-FR" smtClean="0"/>
              <a:t>29/10/2014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0386-9CE7-44B3-8358-C95BE54DA40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059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85" b="96774" l="1908" r="980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70" y="2024634"/>
            <a:ext cx="2647044" cy="19765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2462" y1="67085" x2="12462" y2="67085"/>
                        <a14:foregroundMark x1="23860" y1="86520" x2="23860" y2="86520"/>
                        <a14:foregroundMark x1="29483" y1="84953" x2="29483" y2="84953"/>
                        <a14:foregroundMark x1="12766" y1="98119" x2="12766" y2="98119"/>
                        <a14:foregroundMark x1="63678" y1="71787" x2="63678" y2="71787"/>
                        <a14:foregroundMark x1="66717" y1="69279" x2="66717" y2="69279"/>
                        <a14:foregroundMark x1="67325" y1="75235" x2="67325" y2="75235"/>
                        <a14:foregroundMark x1="10638" y1="29781" x2="10638" y2="29781"/>
                        <a14:foregroundMark x1="5927" y1="26332" x2="5927" y2="26332"/>
                        <a14:foregroundMark x1="3343" y1="25392" x2="9422" y2="29781"/>
                        <a14:foregroundMark x1="1672" y1="37618" x2="2280" y2="29781"/>
                        <a14:foregroundMark x1="92705" y1="10345" x2="89970" y2="62382"/>
                        <a14:foregroundMark x1="20365" y1="99373" x2="20365" y2="99373"/>
                        <a14:foregroundMark x1="96201" y1="98746" x2="96201" y2="98746"/>
                        <a14:foregroundMark x1="96505" y1="1254" x2="96505" y2="1254"/>
                        <a14:foregroundMark x1="97264" y1="3448" x2="97264" y2="3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92" y="4421126"/>
            <a:ext cx="3505296" cy="16993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2800" y1="19512" x2="32800" y2="19512"/>
                        <a14:foregroundMark x1="39800" y1="44207" x2="39800" y2="44207"/>
                        <a14:foregroundMark x1="37600" y1="40549" x2="41600" y2="46951"/>
                        <a14:foregroundMark x1="58800" y1="80793" x2="60200" y2="81707"/>
                        <a14:foregroundMark x1="61000" y1="81402" x2="65400" y2="78049"/>
                        <a14:foregroundMark x1="76400" y1="61585" x2="77600" y2="66159"/>
                        <a14:foregroundMark x1="76200" y1="70732" x2="79000" y2="67683"/>
                        <a14:foregroundMark x1="77200" y1="62805" x2="46000" y2="24695"/>
                        <a14:foregroundMark x1="46000" y1="24695" x2="46000" y2="24695"/>
                        <a14:foregroundMark x1="46000" y1="24695" x2="46000" y2="24695"/>
                        <a14:foregroundMark x1="37600" y1="18902" x2="37600" y2="18902"/>
                        <a14:foregroundMark x1="38400" y1="14939" x2="38400" y2="14939"/>
                        <a14:foregroundMark x1="40200" y1="17683" x2="40200" y2="17683"/>
                        <a14:foregroundMark x1="40400" y1="15549" x2="40400" y2="15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66" y="3408791"/>
            <a:ext cx="2838450" cy="18620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backgroundMark x1="11875" y1="75000" x2="11875" y2="75000"/>
                        <a14:backgroundMark x1="21875" y1="77222" x2="21875" y2="77222"/>
                        <a14:backgroundMark x1="26563" y1="82778" x2="26563" y2="82778"/>
                        <a14:backgroundMark x1="30938" y1="70741" x2="30938" y2="70741"/>
                        <a14:backgroundMark x1="26250" y1="65185" x2="26250" y2="65185"/>
                        <a14:backgroundMark x1="32656" y1="77963" x2="32656" y2="77963"/>
                        <a14:backgroundMark x1="30781" y1="83148" x2="30781" y2="8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6" y="3861880"/>
            <a:ext cx="2791690" cy="235548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5333" y1="23028" x2="5333" y2="23028"/>
                        <a14:foregroundMark x1="3833" y1="88959" x2="3500" y2="12303"/>
                        <a14:foregroundMark x1="7667" y1="88959" x2="95500" y2="88328"/>
                        <a14:foregroundMark x1="96000" y1="88013" x2="92667" y2="43533"/>
                        <a14:foregroundMark x1="92167" y1="12618" x2="94833" y2="11987"/>
                        <a14:foregroundMark x1="62667" y1="13565" x2="7667" y2="13565"/>
                        <a14:foregroundMark x1="95500" y1="14196" x2="95667" y2="19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15" y="2174741"/>
            <a:ext cx="2855120" cy="15084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14531" y1="18125" x2="14531" y2="18125"/>
                        <a14:backgroundMark x1="2813" y1="30208" x2="24219" y2="4167"/>
                        <a14:backgroundMark x1="2344" y1="4167" x2="29844" y2="21875"/>
                        <a14:backgroundMark x1="2500" y1="98125" x2="50313" y2="54583"/>
                        <a14:backgroundMark x1="2500" y1="53333" x2="77969" y2="93333"/>
                        <a14:backgroundMark x1="11563" y1="50000" x2="12188" y2="48750"/>
                        <a14:backgroundMark x1="51250" y1="52083" x2="19531" y2="53750"/>
                        <a14:backgroundMark x1="58281" y1="66042" x2="58281" y2="66042"/>
                        <a14:backgroundMark x1="62969" y1="70000" x2="62969" y2="70000"/>
                        <a14:backgroundMark x1="61563" y1="70417" x2="61563" y2="70417"/>
                        <a14:backgroundMark x1="65156" y1="70000" x2="65156" y2="70000"/>
                        <a14:backgroundMark x1="88906" y1="65208" x2="88906" y2="6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609" y="2024634"/>
            <a:ext cx="2965057" cy="22237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7344" y1="24928" x2="11094" y2="9456"/>
                        <a14:foregroundMark x1="19531" y1="20057" x2="41250" y2="5444"/>
                        <a14:foregroundMark x1="61094" y1="79943" x2="77656" y2="12321"/>
                        <a14:foregroundMark x1="49531" y1="7163" x2="82813" y2="10029"/>
                        <a14:foregroundMark x1="62344" y1="2006" x2="71563" y2="573"/>
                        <a14:foregroundMark x1="73281" y1="41261" x2="92500" y2="27794"/>
                        <a14:backgroundMark x1="79688" y1="53295" x2="79688" y2="53295"/>
                        <a14:backgroundMark x1="78438" y1="52722" x2="78438" y2="52722"/>
                        <a14:backgroundMark x1="95781" y1="26648" x2="95781" y2="26648"/>
                        <a14:backgroundMark x1="72813" y1="28653" x2="72813" y2="28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53" y="4248427"/>
            <a:ext cx="3222580" cy="17573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79078" y="302289"/>
            <a:ext cx="694006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5400" b="1" cap="all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Bienvenue à l’atelier</a:t>
            </a:r>
            <a:br>
              <a:rPr lang="fr-FR" sz="5400" b="1" cap="all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</a:br>
            <a:r>
              <a:rPr lang="fr-FR" sz="5400" b="1" cap="all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Bac à sable </a:t>
            </a:r>
            <a:r>
              <a:rPr lang="fr-FR" sz="5400" b="1" cap="all" dirty="0" err="1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Arduino</a:t>
            </a:r>
            <a:endParaRPr lang="fr-FR" sz="5400" b="1" cap="all" dirty="0">
              <a:ln w="0">
                <a:solidFill>
                  <a:schemeClr val="accent6">
                    <a:lumMod val="75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107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57700" y="365127"/>
            <a:ext cx="3276600" cy="864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smtClean="0"/>
              <a:t>Expérience</a:t>
            </a:r>
            <a:endParaRPr lang="fr-FR" sz="4950" dirty="0"/>
          </a:p>
        </p:txBody>
      </p:sp>
      <p:pic>
        <p:nvPicPr>
          <p:cNvPr id="8" name="Espace réservé du contenu 7" descr="Capture d’écra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57" y="1906905"/>
            <a:ext cx="3339743" cy="4666615"/>
          </a:xfrm>
        </p:spPr>
      </p:pic>
      <p:pic>
        <p:nvPicPr>
          <p:cNvPr id="9" name="Image 8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1906905"/>
            <a:ext cx="3515216" cy="3829584"/>
          </a:xfrm>
          <a:prstGeom prst="rect">
            <a:avLst/>
          </a:prstGeom>
        </p:spPr>
      </p:pic>
      <p:pic>
        <p:nvPicPr>
          <p:cNvPr id="10" name="Image 9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" y="1906905"/>
            <a:ext cx="3551502" cy="38295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4481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1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37166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14645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3</a:t>
            </a:r>
          </a:p>
        </p:txBody>
      </p:sp>
    </p:spTree>
    <p:extLst>
      <p:ext uri="{BB962C8B-B14F-4D97-AF65-F5344CB8AC3E}">
        <p14:creationId xmlns:p14="http://schemas.microsoft.com/office/powerpoint/2010/main" val="38848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47546" y="394310"/>
            <a:ext cx="6896909" cy="78050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Premier </a:t>
            </a:r>
            <a:r>
              <a:rPr lang="fr-FR" sz="4950" dirty="0" smtClean="0"/>
              <a:t>pas avec </a:t>
            </a:r>
            <a:r>
              <a:rPr lang="fr-FR" sz="4950" dirty="0" err="1" smtClean="0"/>
              <a:t>Arduino</a:t>
            </a:r>
            <a:endParaRPr lang="fr-FR" sz="495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87" y="2198067"/>
            <a:ext cx="6965227" cy="46599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45190" y="1318076"/>
            <a:ext cx="4101619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200" dirty="0" smtClean="0"/>
              <a:t>Faire clignoter une LED.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193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98477" y="365128"/>
            <a:ext cx="4195046" cy="970058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Le programme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9285" t="13140" r="26547" b="31551"/>
          <a:stretch/>
        </p:blipFill>
        <p:spPr>
          <a:xfrm>
            <a:off x="1689774" y="1535507"/>
            <a:ext cx="9266841" cy="53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ivretArduinoFr06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0" t="21129" r="15841" b="3321"/>
          <a:stretch/>
        </p:blipFill>
        <p:spPr>
          <a:xfrm>
            <a:off x="575795" y="0"/>
            <a:ext cx="110404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0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98477" y="169284"/>
            <a:ext cx="4195046" cy="970058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Le programme</a:t>
            </a:r>
          </a:p>
        </p:txBody>
      </p:sp>
      <p:pic>
        <p:nvPicPr>
          <p:cNvPr id="3" name="Image 2" descr="Blink | Arduino 1.5.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5" y="1720150"/>
            <a:ext cx="5401145" cy="5067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797" y="656162"/>
            <a:ext cx="1440382" cy="687824"/>
          </a:xfrm>
          <a:prstGeom prst="wedgeRectCallout">
            <a:avLst>
              <a:gd name="adj1" fmla="val -16898"/>
              <a:gd name="adj2" fmla="val 17096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Compiler le programme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780895" y="656162"/>
            <a:ext cx="1440382" cy="962953"/>
          </a:xfrm>
          <a:prstGeom prst="wedgeRectCallout">
            <a:avLst>
              <a:gd name="adj1" fmla="val -111701"/>
              <a:gd name="adj2" fmla="val 10885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Téléverser</a:t>
            </a:r>
            <a:r>
              <a:rPr lang="fr-FR" dirty="0" smtClean="0"/>
              <a:t> le programme vers </a:t>
            </a:r>
            <a:r>
              <a:rPr lang="fr-FR" dirty="0" err="1" smtClean="0"/>
              <a:t>Arduino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8333" t="1852" r="32302" b="32681"/>
          <a:stretch/>
        </p:blipFill>
        <p:spPr>
          <a:xfrm>
            <a:off x="6358159" y="1720150"/>
            <a:ext cx="5265384" cy="49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51760" y="601347"/>
            <a:ext cx="6736080" cy="125031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 smtClean="0"/>
              <a:t>Observons le résultat</a:t>
            </a:r>
            <a:endParaRPr lang="fr-FR" sz="4950" dirty="0"/>
          </a:p>
        </p:txBody>
      </p:sp>
    </p:spTree>
    <p:extLst>
      <p:ext uri="{BB962C8B-B14F-4D97-AF65-F5344CB8AC3E}">
        <p14:creationId xmlns:p14="http://schemas.microsoft.com/office/powerpoint/2010/main" val="131725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5630" y="258447"/>
            <a:ext cx="5920740" cy="132556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Le château de sable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696893"/>
            <a:ext cx="10515600" cy="347022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fr-FR" sz="3600" dirty="0"/>
              <a:t>Amuser vous </a:t>
            </a:r>
            <a:r>
              <a:rPr lang="fr-FR" sz="3600" dirty="0" smtClean="0"/>
              <a:t>à </a:t>
            </a:r>
            <a:r>
              <a:rPr lang="fr-FR" sz="3600" dirty="0"/>
              <a:t>faire clignoter plus vite</a:t>
            </a:r>
          </a:p>
          <a:p>
            <a:r>
              <a:rPr lang="fr-FR" sz="3600" dirty="0" smtClean="0"/>
              <a:t>Ajouter une seconde LED (led2)</a:t>
            </a:r>
          </a:p>
          <a:p>
            <a:r>
              <a:rPr lang="fr-FR" sz="3600" dirty="0" smtClean="0"/>
              <a:t>Modifier le programme pour prendre en compte la seconde LED</a:t>
            </a:r>
          </a:p>
          <a:p>
            <a:r>
              <a:rPr lang="fr-FR" sz="3600" dirty="0" smtClean="0"/>
              <a:t>Modifier le programme pour que les LED s’allument l’une puis l’autre ….</a:t>
            </a:r>
          </a:p>
        </p:txBody>
      </p:sp>
    </p:spTree>
    <p:extLst>
      <p:ext uri="{BB962C8B-B14F-4D97-AF65-F5344CB8AC3E}">
        <p14:creationId xmlns:p14="http://schemas.microsoft.com/office/powerpoint/2010/main" val="3934689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1172" y="273687"/>
            <a:ext cx="5369656" cy="96837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 smtClean="0"/>
              <a:t>Interagir sur le LED</a:t>
            </a:r>
            <a:endParaRPr lang="fr-FR" sz="4950" dirty="0"/>
          </a:p>
        </p:txBody>
      </p:sp>
      <p:sp>
        <p:nvSpPr>
          <p:cNvPr id="4" name="ZoneTexte 3"/>
          <p:cNvSpPr txBox="1"/>
          <p:nvPr/>
        </p:nvSpPr>
        <p:spPr>
          <a:xfrm>
            <a:off x="842407" y="2021319"/>
            <a:ext cx="332232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Ajoutons une condition pour agir sur le montage à l’aide de la fonction </a:t>
            </a:r>
            <a:r>
              <a:rPr lang="fr-FR" dirty="0" smtClean="0">
                <a:solidFill>
                  <a:srgbClr val="FF0000"/>
                </a:solidFill>
              </a:rPr>
              <a:t>if</a:t>
            </a:r>
          </a:p>
        </p:txBody>
      </p:sp>
      <p:sp>
        <p:nvSpPr>
          <p:cNvPr id="5" name="Rectangle 4"/>
          <p:cNvSpPr/>
          <p:nvPr/>
        </p:nvSpPr>
        <p:spPr>
          <a:xfrm>
            <a:off x="842407" y="3686837"/>
            <a:ext cx="332232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Si j’appuis sur le bouton alors tu allume la LED, sinon éteint la LED</a:t>
            </a:r>
          </a:p>
        </p:txBody>
      </p:sp>
      <p:sp>
        <p:nvSpPr>
          <p:cNvPr id="6" name="Rectangle 5"/>
          <p:cNvSpPr/>
          <p:nvPr/>
        </p:nvSpPr>
        <p:spPr>
          <a:xfrm>
            <a:off x="842407" y="5059789"/>
            <a:ext cx="3322320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Ouvrons le croquis nommé :</a:t>
            </a:r>
            <a:br>
              <a:rPr lang="fr-FR" dirty="0" smtClean="0"/>
            </a:br>
            <a:r>
              <a:rPr lang="fr-FR" dirty="0" err="1" smtClean="0"/>
              <a:t>bouton_poussoir_vers_LED</a:t>
            </a:r>
            <a:endParaRPr lang="fr-FR" dirty="0" smtClean="0"/>
          </a:p>
        </p:txBody>
      </p:sp>
      <p:pic>
        <p:nvPicPr>
          <p:cNvPr id="11" name="Image 10" descr="351 (454×296) - Opera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6" b="42381" l="767" r="34399">
                        <a14:foregroundMark x1="8312" y1="10381" x2="8312" y2="10381"/>
                        <a14:foregroundMark x1="8312" y1="12381" x2="8312" y2="12381"/>
                        <a14:foregroundMark x1="8696" y1="12381" x2="8696" y2="12381"/>
                        <a14:backgroundMark x1="8696" y1="13810" x2="8696" y2="1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9" t="8496" r="70385" b="63068"/>
          <a:stretch/>
        </p:blipFill>
        <p:spPr>
          <a:xfrm>
            <a:off x="4496219" y="1539413"/>
            <a:ext cx="5773288" cy="3843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29619" y="5059789"/>
            <a:ext cx="6692481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Ajouter un second bouton (bouton2)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Modifier le programme pour prendre en compte le second bouton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Modifier le programme pour que le premier bouton allume la LED le second l’éteint.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85998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902956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Créer une minuterie de </a:t>
            </a:r>
            <a:r>
              <a:rPr lang="fr-FR" sz="4950" dirty="0" smtClean="0"/>
              <a:t>couloir </a:t>
            </a:r>
            <a:endParaRPr lang="fr-FR" sz="495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Faisons un programme qui </a:t>
            </a:r>
            <a:r>
              <a:rPr lang="fr-FR" u="sng" dirty="0" smtClean="0"/>
              <a:t>allume</a:t>
            </a:r>
            <a:r>
              <a:rPr lang="fr-FR" dirty="0" smtClean="0"/>
              <a:t> la LED </a:t>
            </a:r>
            <a:r>
              <a:rPr lang="fr-FR" u="dbl" dirty="0" smtClean="0"/>
              <a:t>quand on appuis </a:t>
            </a:r>
            <a:r>
              <a:rPr lang="fr-FR" dirty="0" smtClean="0"/>
              <a:t>sur le bouton, </a:t>
            </a:r>
            <a:r>
              <a:rPr lang="fr-FR" u="sng" dirty="0" smtClean="0"/>
              <a:t>attend</a:t>
            </a:r>
            <a:r>
              <a:rPr lang="fr-FR" dirty="0" smtClean="0"/>
              <a:t> 60 secondes et puis </a:t>
            </a:r>
            <a:r>
              <a:rPr lang="fr-FR" u="sng" dirty="0" smtClean="0"/>
              <a:t>éteint</a:t>
            </a:r>
            <a:r>
              <a:rPr lang="fr-FR" dirty="0" smtClean="0"/>
              <a:t> la LED.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Rappel:</a:t>
            </a:r>
          </a:p>
          <a:p>
            <a:r>
              <a:rPr lang="fr-FR" dirty="0" err="1" smtClean="0"/>
              <a:t>delay</a:t>
            </a:r>
            <a:r>
              <a:rPr lang="fr-FR" dirty="0" smtClean="0"/>
              <a:t>(ms); </a:t>
            </a:r>
          </a:p>
          <a:p>
            <a:r>
              <a:rPr lang="fr-FR" dirty="0" smtClean="0"/>
              <a:t>if(condition){</a:t>
            </a:r>
            <a:br>
              <a:rPr lang="fr-FR" dirty="0" smtClean="0"/>
            </a:br>
            <a:r>
              <a:rPr lang="fr-FR" dirty="0" smtClean="0"/>
              <a:t>actions si vrai;</a:t>
            </a:r>
            <a:br>
              <a:rPr lang="fr-FR" dirty="0" smtClean="0"/>
            </a:br>
            <a:r>
              <a:rPr lang="fr-FR" dirty="0" smtClean="0"/>
              <a:t>} </a:t>
            </a:r>
            <a:r>
              <a:rPr lang="fr-FR" dirty="0" err="1" smtClean="0"/>
              <a:t>else</a:t>
            </a:r>
            <a:r>
              <a:rPr lang="fr-FR" dirty="0" smtClean="0"/>
              <a:t> {</a:t>
            </a:r>
            <a:br>
              <a:rPr lang="fr-FR" dirty="0" smtClean="0"/>
            </a:br>
            <a:r>
              <a:rPr lang="fr-FR" dirty="0" smtClean="0"/>
              <a:t>actions si faux;</a:t>
            </a:r>
            <a:br>
              <a:rPr lang="fr-FR" dirty="0" smtClean="0"/>
            </a:br>
            <a:r>
              <a:rPr lang="fr-FR" dirty="0" smtClean="0"/>
              <a:t>}</a:t>
            </a:r>
          </a:p>
          <a:p>
            <a:r>
              <a:rPr lang="fr-FR" dirty="0" err="1" smtClean="0"/>
              <a:t>digitalWrite</a:t>
            </a:r>
            <a:r>
              <a:rPr lang="fr-FR" dirty="0" smtClean="0"/>
              <a:t>(pin, </a:t>
            </a:r>
            <a:r>
              <a:rPr lang="fr-FR" dirty="0" err="1" smtClean="0"/>
              <a:t>etat</a:t>
            </a:r>
            <a:r>
              <a:rPr lang="fr-FR" dirty="0" smtClean="0"/>
              <a:t>); </a:t>
            </a:r>
          </a:p>
          <a:p>
            <a:r>
              <a:rPr lang="fr-FR" dirty="0" err="1" smtClean="0"/>
              <a:t>digitalRead</a:t>
            </a:r>
            <a:r>
              <a:rPr lang="fr-FR" dirty="0" smtClean="0"/>
              <a:t>(pin);</a:t>
            </a:r>
          </a:p>
        </p:txBody>
      </p:sp>
    </p:spTree>
    <p:extLst>
      <p:ext uri="{BB962C8B-B14F-4D97-AF65-F5344CB8AC3E}">
        <p14:creationId xmlns:p14="http://schemas.microsoft.com/office/powerpoint/2010/main" val="168430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570008"/>
            <a:ext cx="10515600" cy="440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902956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 smtClean="0"/>
              <a:t>Signal analogique / numérique</a:t>
            </a:r>
            <a:endParaRPr lang="fr-FR" sz="495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43" y="1969316"/>
            <a:ext cx="6287377" cy="15908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43" y="4288080"/>
            <a:ext cx="6287377" cy="96215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49902" y="2580098"/>
            <a:ext cx="216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Analogique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449902" y="4584493"/>
            <a:ext cx="216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Numérique </a:t>
            </a:r>
          </a:p>
        </p:txBody>
      </p:sp>
    </p:spTree>
    <p:extLst>
      <p:ext uri="{BB962C8B-B14F-4D97-AF65-F5344CB8AC3E}">
        <p14:creationId xmlns:p14="http://schemas.microsoft.com/office/powerpoint/2010/main" val="8592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90789" y="76223"/>
            <a:ext cx="5222569" cy="994172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pPr algn="ctr"/>
            <a:r>
              <a:rPr lang="fr-FR" sz="4950" dirty="0"/>
              <a:t>Qu’es qu’</a:t>
            </a:r>
            <a:r>
              <a:rPr lang="fr-FR" sz="4950" dirty="0" err="1"/>
              <a:t>Arduino</a:t>
            </a:r>
            <a:r>
              <a:rPr lang="fr-FR" sz="4950" dirty="0"/>
              <a:t>?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54" y="1070707"/>
            <a:ext cx="9011836" cy="5540299"/>
          </a:xfrm>
        </p:spPr>
      </p:pic>
    </p:spTree>
    <p:extLst>
      <p:ext uri="{BB962C8B-B14F-4D97-AF65-F5344CB8AC3E}">
        <p14:creationId xmlns:p14="http://schemas.microsoft.com/office/powerpoint/2010/main" val="1115187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65128"/>
            <a:ext cx="10515600" cy="9400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dirty="0" smtClean="0"/>
              <a:t>Moduler la puissance de la luminosité</a:t>
            </a:r>
            <a:endParaRPr lang="fr-FR" sz="495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32" y="1787734"/>
            <a:ext cx="6862468" cy="224942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29906" y="1787734"/>
            <a:ext cx="2879785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 smtClean="0"/>
              <a:t>Qu’es le PWM~ ?</a:t>
            </a:r>
          </a:p>
          <a:p>
            <a:r>
              <a:rPr lang="fr-FR" sz="2400" dirty="0" smtClean="0"/>
              <a:t>A quoi ça sert?</a:t>
            </a:r>
          </a:p>
          <a:p>
            <a:r>
              <a:rPr lang="fr-FR" sz="2400" dirty="0" smtClean="0"/>
              <a:t>Comment l’utiliser?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00" y="3797420"/>
            <a:ext cx="2515139" cy="226783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077927" y="4331172"/>
            <a:ext cx="5963884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 err="1" smtClean="0"/>
              <a:t>analogWrite</a:t>
            </a:r>
            <a:r>
              <a:rPr lang="fr-FR" sz="2400" dirty="0" smtClean="0"/>
              <a:t>(pin, valeur);</a:t>
            </a:r>
          </a:p>
          <a:p>
            <a:r>
              <a:rPr lang="fr-FR" sz="2400" dirty="0"/>
              <a:t>P</a:t>
            </a:r>
            <a:r>
              <a:rPr lang="fr-FR" sz="2400" dirty="0" smtClean="0"/>
              <a:t>in : Broche a régler</a:t>
            </a:r>
          </a:p>
          <a:p>
            <a:r>
              <a:rPr lang="fr-FR" sz="2400" dirty="0" smtClean="0"/>
              <a:t>Valeur : </a:t>
            </a:r>
            <a:r>
              <a:rPr lang="fr-FR" sz="2400" u="sng" dirty="0" smtClean="0"/>
              <a:t>0 = 0% </a:t>
            </a:r>
            <a:r>
              <a:rPr lang="fr-FR" sz="2400" dirty="0"/>
              <a:t>à</a:t>
            </a:r>
            <a:r>
              <a:rPr lang="fr-FR" sz="2400" dirty="0" smtClean="0"/>
              <a:t> </a:t>
            </a:r>
            <a:r>
              <a:rPr lang="fr-FR" sz="2400" u="sng" dirty="0" smtClean="0"/>
              <a:t>255 = 100%</a:t>
            </a:r>
          </a:p>
          <a:p>
            <a:r>
              <a:rPr lang="fr-FR" sz="2400" dirty="0" smtClean="0"/>
              <a:t>Ne fonctionne que sur les broches </a:t>
            </a:r>
          </a:p>
          <a:p>
            <a:r>
              <a:rPr lang="fr-FR" sz="2400" dirty="0" smtClean="0"/>
              <a:t>3, 5, 6, 9, 10 et 11 sur les UNO, NANO…</a:t>
            </a:r>
          </a:p>
          <a:p>
            <a:r>
              <a:rPr lang="en-US" sz="2400" dirty="0"/>
              <a:t>2 </a:t>
            </a:r>
            <a:r>
              <a:rPr lang="en-US" sz="2400" dirty="0" smtClean="0"/>
              <a:t>à </a:t>
            </a:r>
            <a:r>
              <a:rPr lang="en-US" sz="2400" dirty="0"/>
              <a:t>13 </a:t>
            </a:r>
            <a:r>
              <a:rPr lang="en-US" sz="2400" dirty="0" smtClean="0"/>
              <a:t>at 44 à 46 </a:t>
            </a:r>
            <a:r>
              <a:rPr lang="fr-FR" sz="2400" dirty="0" smtClean="0"/>
              <a:t>sur</a:t>
            </a:r>
            <a:r>
              <a:rPr lang="en-US" sz="2400" dirty="0" smtClean="0"/>
              <a:t> le MEGA</a:t>
            </a:r>
            <a:endParaRPr lang="fr-FR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40945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65128"/>
            <a:ext cx="10515600" cy="902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dirty="0" smtClean="0"/>
              <a:t>Allumage et extinction progressif</a:t>
            </a:r>
            <a:endParaRPr lang="fr-FR" sz="4950" dirty="0"/>
          </a:p>
        </p:txBody>
      </p:sp>
      <p:graphicFrame>
        <p:nvGraphicFramePr>
          <p:cNvPr id="14" name="Graphique 13"/>
          <p:cNvGraphicFramePr/>
          <p:nvPr>
            <p:extLst>
              <p:ext uri="{D42A27DB-BD31-4B8C-83A1-F6EECF244321}">
                <p14:modId xmlns:p14="http://schemas.microsoft.com/office/powerpoint/2010/main" val="1716286215"/>
              </p:ext>
            </p:extLst>
          </p:nvPr>
        </p:nvGraphicFramePr>
        <p:xfrm>
          <a:off x="838200" y="1666875"/>
          <a:ext cx="10944225" cy="4958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7468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18" y="1719589"/>
            <a:ext cx="4539275" cy="4896871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38200" y="365128"/>
            <a:ext cx="10515600" cy="902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dirty="0" smtClean="0"/>
              <a:t>Programme et câblage</a:t>
            </a:r>
            <a:endParaRPr lang="fr-FR" sz="4950" dirty="0"/>
          </a:p>
        </p:txBody>
      </p:sp>
      <p:sp>
        <p:nvSpPr>
          <p:cNvPr id="8" name="Rectangle 7"/>
          <p:cNvSpPr/>
          <p:nvPr/>
        </p:nvSpPr>
        <p:spPr>
          <a:xfrm>
            <a:off x="1523893" y="2463238"/>
            <a:ext cx="3686461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Ouvrons le croquis nommé :</a:t>
            </a:r>
            <a:br>
              <a:rPr lang="fr-FR" dirty="0" smtClean="0"/>
            </a:br>
            <a:r>
              <a:rPr lang="fr-FR" dirty="0" err="1" smtClean="0"/>
              <a:t>bouton_poussoir_vers_LED_couloir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4265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810883"/>
            <a:ext cx="10515600" cy="5366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6600" dirty="0" smtClean="0"/>
          </a:p>
          <a:p>
            <a:pPr marL="0" indent="0" algn="ctr">
              <a:buNone/>
            </a:pPr>
            <a:r>
              <a:rPr lang="fr-FR" sz="6600" dirty="0" smtClean="0"/>
              <a:t>Fin de la présentation.</a:t>
            </a:r>
          </a:p>
          <a:p>
            <a:pPr marL="0" indent="0" algn="ctr">
              <a:buNone/>
            </a:pPr>
            <a:endParaRPr lang="fr-FR" sz="6600" dirty="0"/>
          </a:p>
          <a:p>
            <a:pPr marL="0" indent="0" algn="ctr">
              <a:buNone/>
            </a:pPr>
            <a:r>
              <a:rPr lang="fr-FR" sz="6600" dirty="0" smtClean="0"/>
              <a:t>Avez-vous des questions?</a:t>
            </a:r>
          </a:p>
        </p:txBody>
      </p:sp>
    </p:spTree>
    <p:extLst>
      <p:ext uri="{BB962C8B-B14F-4D97-AF65-F5344CB8AC3E}">
        <p14:creationId xmlns:p14="http://schemas.microsoft.com/office/powerpoint/2010/main" val="7831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83892" cy="132556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fr-FR" sz="4950" dirty="0"/>
              <a:t>Quoi faire avec </a:t>
            </a:r>
            <a:r>
              <a:rPr lang="fr-FR" sz="4950" dirty="0" err="1"/>
              <a:t>Arduino</a:t>
            </a:r>
            <a:r>
              <a:rPr lang="fr-FR" sz="4950" dirty="0"/>
              <a:t>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1869260"/>
            <a:ext cx="76391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Fabrication de gadgets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Station météo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Horloges originales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Jeux interactifs ou ludiques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Animations lumineuses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Suivi du soleil pour panneaux solaires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Afficheur de vitesse pour la </a:t>
            </a:r>
            <a:r>
              <a:rPr lang="fr-FR" sz="2000" dirty="0" smtClean="0"/>
              <a:t>voiture basé sur un GPS </a:t>
            </a:r>
            <a:endParaRPr lang="fr-FR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Domotique connecté @ internet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Bijoux et </a:t>
            </a:r>
            <a:r>
              <a:rPr lang="fr-FR" sz="2000" dirty="0" smtClean="0"/>
              <a:t>costumes lumineux</a:t>
            </a:r>
            <a:endParaRPr lang="fr-FR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Boite aux lettre qui notifie quand le facteur est passé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/>
              <a:t>Ouverture du portail de la maison par </a:t>
            </a:r>
            <a:r>
              <a:rPr lang="fr-FR" sz="2000" dirty="0" smtClean="0"/>
              <a:t>sms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2000" dirty="0" smtClean="0"/>
              <a:t>Robots originaux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Cette liste n’est évidement pas exhaustive votre imagination est la seule limite!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58" y="595043"/>
            <a:ext cx="1911326" cy="12742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55" y="461630"/>
            <a:ext cx="1819966" cy="1407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35" y="5141905"/>
            <a:ext cx="3178316" cy="1430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02" y="2589898"/>
            <a:ext cx="3922612" cy="273798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8" t="16096" r="29402"/>
          <a:stretch/>
        </p:blipFill>
        <p:spPr>
          <a:xfrm>
            <a:off x="8978630" y="212652"/>
            <a:ext cx="2911730" cy="34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64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pider Robot using Arduino and Processing..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876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687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2727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64732" y="5487777"/>
            <a:ext cx="4506434" cy="871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87229" y="365127"/>
            <a:ext cx="5217543" cy="859824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Circuit électriques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" y="2021547"/>
            <a:ext cx="4506434" cy="354249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92" y="2019893"/>
            <a:ext cx="5759560" cy="3542491"/>
          </a:xfrm>
          <a:prstGeom prst="rect">
            <a:avLst/>
          </a:prstGeom>
        </p:spPr>
      </p:pic>
      <p:sp>
        <p:nvSpPr>
          <p:cNvPr id="9" name="Flèche vers le bas 8"/>
          <p:cNvSpPr/>
          <p:nvPr/>
        </p:nvSpPr>
        <p:spPr>
          <a:xfrm flipV="1">
            <a:off x="1914537" y="2372262"/>
            <a:ext cx="508960" cy="1526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302600" y="3028672"/>
            <a:ext cx="78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U </a:t>
            </a:r>
            <a:r>
              <a:rPr lang="fr-FR" baseline="-25000" dirty="0" smtClean="0">
                <a:solidFill>
                  <a:srgbClr val="00B0F0"/>
                </a:solidFill>
              </a:rPr>
              <a:t>bat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Ex: 5v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1" name="Flèche vers le bas 10"/>
          <p:cNvSpPr/>
          <p:nvPr/>
        </p:nvSpPr>
        <p:spPr>
          <a:xfrm flipV="1">
            <a:off x="4014520" y="2661648"/>
            <a:ext cx="508960" cy="948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vers le bas 11"/>
          <p:cNvSpPr/>
          <p:nvPr/>
        </p:nvSpPr>
        <p:spPr>
          <a:xfrm rot="5400000" flipV="1">
            <a:off x="3606262" y="4901300"/>
            <a:ext cx="508960" cy="816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73789" y="5467521"/>
            <a:ext cx="79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U </a:t>
            </a:r>
            <a:r>
              <a:rPr lang="fr-FR" baseline="-25000" dirty="0" smtClean="0">
                <a:solidFill>
                  <a:srgbClr val="00B0F0"/>
                </a:solidFill>
              </a:rPr>
              <a:t>R2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Ex: 2v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452484" y="2831987"/>
            <a:ext cx="73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rgbClr val="00B0F0"/>
                </a:solidFill>
              </a:rPr>
              <a:t>U </a:t>
            </a:r>
            <a:r>
              <a:rPr lang="fr-FR" baseline="-25000" dirty="0" smtClean="0">
                <a:solidFill>
                  <a:srgbClr val="00B0F0"/>
                </a:solidFill>
              </a:rPr>
              <a:t>R1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Ex: 3v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2976449" y="2091185"/>
            <a:ext cx="221256" cy="31917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718017" y="2302909"/>
            <a:ext cx="78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aseline="-25000" dirty="0" smtClean="0">
                <a:solidFill>
                  <a:srgbClr val="FF0000"/>
                </a:solidFill>
              </a:rPr>
              <a:t>bat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Ex: 1A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5400000">
            <a:off x="4544266" y="3756634"/>
            <a:ext cx="221256" cy="31917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871394" y="3545099"/>
            <a:ext cx="78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aseline="-25000" dirty="0" smtClean="0">
                <a:solidFill>
                  <a:srgbClr val="FF0000"/>
                </a:solidFill>
              </a:rPr>
              <a:t>R1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Ex: 1A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rot="10800000">
            <a:off x="2865821" y="4692770"/>
            <a:ext cx="221256" cy="31917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16864" y="4869053"/>
            <a:ext cx="78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aseline="-25000" dirty="0" smtClean="0">
                <a:solidFill>
                  <a:srgbClr val="FF0000"/>
                </a:solidFill>
              </a:rPr>
              <a:t>R2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Ex: 1A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722120" y="1501299"/>
            <a:ext cx="293277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Circuit branché en série</a:t>
            </a:r>
          </a:p>
        </p:txBody>
      </p:sp>
      <p:sp>
        <p:nvSpPr>
          <p:cNvPr id="27" name="Flèche vers le bas 26"/>
          <p:cNvSpPr/>
          <p:nvPr/>
        </p:nvSpPr>
        <p:spPr>
          <a:xfrm flipV="1">
            <a:off x="6539046" y="2302909"/>
            <a:ext cx="508960" cy="1526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6927109" y="2959319"/>
            <a:ext cx="78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U </a:t>
            </a:r>
            <a:r>
              <a:rPr lang="fr-FR" baseline="-25000" dirty="0" smtClean="0">
                <a:solidFill>
                  <a:srgbClr val="00B0F0"/>
                </a:solidFill>
              </a:rPr>
              <a:t>bat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Ex: 5v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29" name="Flèche vers le bas 28"/>
          <p:cNvSpPr/>
          <p:nvPr/>
        </p:nvSpPr>
        <p:spPr>
          <a:xfrm flipV="1">
            <a:off x="8807319" y="2305177"/>
            <a:ext cx="508960" cy="1526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8141029" y="2959319"/>
            <a:ext cx="78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U </a:t>
            </a:r>
            <a:r>
              <a:rPr lang="fr-FR" baseline="-25000" dirty="0" smtClean="0">
                <a:solidFill>
                  <a:srgbClr val="00B0F0"/>
                </a:solidFill>
              </a:rPr>
              <a:t>R1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Ex: 5v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31" name="Flèche vers le bas 30"/>
          <p:cNvSpPr/>
          <p:nvPr/>
        </p:nvSpPr>
        <p:spPr>
          <a:xfrm flipV="1">
            <a:off x="10308459" y="2302909"/>
            <a:ext cx="508960" cy="1526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9666915" y="3380520"/>
            <a:ext cx="78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U </a:t>
            </a:r>
            <a:r>
              <a:rPr lang="fr-FR" baseline="-25000" dirty="0" smtClean="0">
                <a:solidFill>
                  <a:srgbClr val="00B0F0"/>
                </a:solidFill>
              </a:rPr>
              <a:t>R2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Ex: 5v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7673305" y="2021547"/>
            <a:ext cx="703594" cy="31917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7414873" y="2233271"/>
            <a:ext cx="9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aseline="-25000" dirty="0" smtClean="0">
                <a:solidFill>
                  <a:srgbClr val="FF0000"/>
                </a:solidFill>
              </a:rPr>
              <a:t>bat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Ex: 3A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Chevron 34"/>
          <p:cNvSpPr/>
          <p:nvPr/>
        </p:nvSpPr>
        <p:spPr>
          <a:xfrm rot="5400000">
            <a:off x="9246988" y="4123608"/>
            <a:ext cx="385835" cy="31917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8169381" y="3804949"/>
            <a:ext cx="113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FF0000"/>
                </a:solidFill>
              </a:rPr>
              <a:t>I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aseline="-25000" dirty="0" smtClean="0">
                <a:solidFill>
                  <a:srgbClr val="FF0000"/>
                </a:solidFill>
              </a:rPr>
              <a:t>R1 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Ex: </a:t>
            </a:r>
            <a:r>
              <a:rPr lang="fr-FR" dirty="0" smtClean="0">
                <a:solidFill>
                  <a:srgbClr val="FF0000"/>
                </a:solidFill>
              </a:rPr>
              <a:t>0,5</a:t>
            </a:r>
            <a:r>
              <a:rPr lang="fr-FR" dirty="0" smtClean="0">
                <a:solidFill>
                  <a:srgbClr val="FF0000"/>
                </a:solidFill>
              </a:rPr>
              <a:t>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Chevron 36"/>
          <p:cNvSpPr/>
          <p:nvPr/>
        </p:nvSpPr>
        <p:spPr>
          <a:xfrm rot="5400000">
            <a:off x="10622495" y="4137170"/>
            <a:ext cx="539811" cy="31917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9824937" y="3920332"/>
            <a:ext cx="97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FF0000"/>
                </a:solidFill>
              </a:rPr>
              <a:t>I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aseline="-25000" dirty="0" smtClean="0">
                <a:solidFill>
                  <a:srgbClr val="FF0000"/>
                </a:solidFill>
              </a:rPr>
              <a:t>R2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Ex: 2,5A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Chevron 38"/>
          <p:cNvSpPr/>
          <p:nvPr/>
        </p:nvSpPr>
        <p:spPr>
          <a:xfrm rot="10800000">
            <a:off x="6696209" y="4618419"/>
            <a:ext cx="703594" cy="319178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6575650" y="3936626"/>
            <a:ext cx="9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aseline="-25000" dirty="0" smtClean="0">
                <a:solidFill>
                  <a:srgbClr val="FF0000"/>
                </a:solidFill>
              </a:rPr>
              <a:t>bat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Ex: 3A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238385" y="1501299"/>
            <a:ext cx="293277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Circuit branché en parallèle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5305" y="2758831"/>
            <a:ext cx="319178" cy="719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9304595" y="2679379"/>
            <a:ext cx="319178" cy="719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0733644" y="2708870"/>
            <a:ext cx="319178" cy="719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 rot="16200000">
            <a:off x="3616982" y="4492615"/>
            <a:ext cx="319178" cy="719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504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895645" y="2415952"/>
            <a:ext cx="4315279" cy="391900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3487229" y="365127"/>
            <a:ext cx="5217543" cy="859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dirty="0" smtClean="0"/>
              <a:t>Loi d’Ohm</a:t>
            </a:r>
            <a:endParaRPr lang="fr-FR" sz="495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63" y="1796353"/>
            <a:ext cx="2101911" cy="25791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29" name="Groupe 28"/>
          <p:cNvGrpSpPr/>
          <p:nvPr/>
        </p:nvGrpSpPr>
        <p:grpSpPr>
          <a:xfrm>
            <a:off x="3827426" y="1786885"/>
            <a:ext cx="2399788" cy="3919006"/>
            <a:chOff x="4724115" y="1730555"/>
            <a:chExt cx="2399788" cy="3919006"/>
          </a:xfrm>
        </p:grpSpPr>
        <p:sp>
          <p:nvSpPr>
            <p:cNvPr id="11" name="Rectangle 10"/>
            <p:cNvSpPr/>
            <p:nvPr/>
          </p:nvSpPr>
          <p:spPr>
            <a:xfrm>
              <a:off x="4724115" y="1730555"/>
              <a:ext cx="2399788" cy="391900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5105727" y="2378960"/>
                  <a:ext cx="1555337" cy="430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727" y="2378960"/>
                  <a:ext cx="1555337" cy="4308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5158983" y="3056347"/>
                  <a:ext cx="1298966" cy="80381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den>
                        </m:f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8983" y="3056347"/>
                  <a:ext cx="1298966" cy="8038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/>
                <p:cNvSpPr txBox="1"/>
                <p:nvPr/>
              </p:nvSpPr>
              <p:spPr>
                <a:xfrm>
                  <a:off x="5368863" y="4335116"/>
                  <a:ext cx="1029064" cy="80381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10" name="ZoneTexte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8863" y="4335116"/>
                  <a:ext cx="1029064" cy="8038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e 21"/>
          <p:cNvGrpSpPr/>
          <p:nvPr/>
        </p:nvGrpSpPr>
        <p:grpSpPr>
          <a:xfrm>
            <a:off x="7727280" y="2855520"/>
            <a:ext cx="258253" cy="2714625"/>
            <a:chOff x="8704772" y="2181225"/>
            <a:chExt cx="258253" cy="3076575"/>
          </a:xfrm>
        </p:grpSpPr>
        <p:cxnSp>
          <p:nvCxnSpPr>
            <p:cNvPr id="19" name="Connecteur droit 18"/>
            <p:cNvCxnSpPr/>
            <p:nvPr/>
          </p:nvCxnSpPr>
          <p:spPr>
            <a:xfrm>
              <a:off x="8833898" y="2181225"/>
              <a:ext cx="0" cy="30765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8704772" y="2610840"/>
              <a:ext cx="258253" cy="58003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704772" y="3903818"/>
              <a:ext cx="258253" cy="58003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9651241" y="3052166"/>
            <a:ext cx="726056" cy="1508833"/>
            <a:chOff x="9713344" y="2181225"/>
            <a:chExt cx="726056" cy="1508833"/>
          </a:xfrm>
        </p:grpSpPr>
        <p:sp>
          <p:nvSpPr>
            <p:cNvPr id="21" name="Rectangle 20"/>
            <p:cNvSpPr/>
            <p:nvPr/>
          </p:nvSpPr>
          <p:spPr>
            <a:xfrm>
              <a:off x="9842470" y="2181225"/>
              <a:ext cx="467803" cy="1508833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713344" y="2610840"/>
              <a:ext cx="258253" cy="58003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81147" y="2610839"/>
              <a:ext cx="258253" cy="58003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ZoneTexte 29"/>
          <p:cNvSpPr txBox="1"/>
          <p:nvPr/>
        </p:nvSpPr>
        <p:spPr>
          <a:xfrm>
            <a:off x="8188716" y="3295133"/>
            <a:ext cx="5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R1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8179041" y="4442344"/>
            <a:ext cx="5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R2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7013995" y="5768410"/>
                <a:ext cx="1962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fr-FR" dirty="0" smtClean="0"/>
                  <a:t> + …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95" y="5768410"/>
                <a:ext cx="1962787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9000048" y="5626827"/>
                <a:ext cx="20284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48" y="5626827"/>
                <a:ext cx="2028440" cy="5186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/>
          <p:cNvSpPr txBox="1"/>
          <p:nvPr/>
        </p:nvSpPr>
        <p:spPr>
          <a:xfrm>
            <a:off x="9234809" y="3575763"/>
            <a:ext cx="5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R1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10375541" y="3572523"/>
            <a:ext cx="5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R2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H="1" flipV="1">
            <a:off x="8839199" y="2415952"/>
            <a:ext cx="28575" cy="3934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957057" y="1584954"/>
            <a:ext cx="1798697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Circuit branché en série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9085956" y="1584955"/>
            <a:ext cx="1856623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Circuit branché en parallèle</a:t>
            </a:r>
          </a:p>
        </p:txBody>
      </p:sp>
    </p:spTree>
    <p:extLst>
      <p:ext uri="{BB962C8B-B14F-4D97-AF65-F5344CB8AC3E}">
        <p14:creationId xmlns:p14="http://schemas.microsoft.com/office/powerpoint/2010/main" val="26461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6"/>
          <a:stretch/>
        </p:blipFill>
        <p:spPr>
          <a:xfrm>
            <a:off x="6038850" y="1825625"/>
            <a:ext cx="5632838" cy="47054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90" y="1911350"/>
            <a:ext cx="4368738" cy="2835032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3177127" y="374652"/>
            <a:ext cx="5837746" cy="859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4950" dirty="0" smtClean="0"/>
              <a:t>Composants électriques</a:t>
            </a:r>
            <a:endParaRPr lang="fr-FR" sz="4950" dirty="0"/>
          </a:p>
        </p:txBody>
      </p:sp>
      <p:sp>
        <p:nvSpPr>
          <p:cNvPr id="2" name="Rectangle 1"/>
          <p:cNvSpPr/>
          <p:nvPr/>
        </p:nvSpPr>
        <p:spPr>
          <a:xfrm>
            <a:off x="1891322" y="4908062"/>
            <a:ext cx="3118828" cy="16881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>
            <a:off x="2356827" y="5326673"/>
            <a:ext cx="7580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3114919" y="5107842"/>
            <a:ext cx="625231" cy="21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3740150" y="5326673"/>
            <a:ext cx="8675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092059" y="5303813"/>
            <a:ext cx="45719" cy="4571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717290" y="5303812"/>
            <a:ext cx="45719" cy="4571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247621" y="1542018"/>
            <a:ext cx="8656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LED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2438807" y="5994043"/>
            <a:ext cx="18802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Interrupteur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915132" y="1456293"/>
            <a:ext cx="18802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Résistance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71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45323" y="243747"/>
            <a:ext cx="5101354" cy="113190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/>
              <a:t>Allumer une LED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2" t="22657" r="3985"/>
          <a:stretch/>
        </p:blipFill>
        <p:spPr>
          <a:xfrm>
            <a:off x="733245" y="1577250"/>
            <a:ext cx="4891178" cy="51750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6" t="54065" r="15896"/>
          <a:stretch/>
        </p:blipFill>
        <p:spPr>
          <a:xfrm>
            <a:off x="6550324" y="1682153"/>
            <a:ext cx="4911306" cy="23481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58" y="4276313"/>
            <a:ext cx="3766472" cy="2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162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57700" y="365127"/>
            <a:ext cx="3276600" cy="86423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950" dirty="0" smtClean="0"/>
              <a:t>Expérience</a:t>
            </a:r>
            <a:endParaRPr lang="fr-FR" sz="4950" dirty="0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73" y="1837014"/>
            <a:ext cx="2694950" cy="4247625"/>
          </a:xfrm>
          <a:prstGeom prst="rect">
            <a:avLst/>
          </a:prstGeom>
        </p:spPr>
      </p:pic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98" y="1837014"/>
            <a:ext cx="2728401" cy="4247624"/>
          </a:xfrm>
          <a:prstGeom prst="rect">
            <a:avLst/>
          </a:prstGeom>
        </p:spPr>
      </p:pic>
      <p:pic>
        <p:nvPicPr>
          <p:cNvPr id="6" name="Image 5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30" y="1837013"/>
            <a:ext cx="2782716" cy="42476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4481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7166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2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46451" y="1391055"/>
            <a:ext cx="13618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Montage 3</a:t>
            </a:r>
          </a:p>
        </p:txBody>
      </p:sp>
    </p:spTree>
    <p:extLst>
      <p:ext uri="{BB962C8B-B14F-4D97-AF65-F5344CB8AC3E}">
        <p14:creationId xmlns:p14="http://schemas.microsoft.com/office/powerpoint/2010/main" val="18352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èm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</TotalTime>
  <Words>483</Words>
  <Application>Microsoft Office PowerPoint</Application>
  <PresentationFormat>Grand écran</PresentationFormat>
  <Paragraphs>122</Paragraphs>
  <Slides>23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Thème Office</vt:lpstr>
      <vt:lpstr>Présentation PowerPoint</vt:lpstr>
      <vt:lpstr>Qu’es qu’Arduino?</vt:lpstr>
      <vt:lpstr>Quoi faire avec Arduino?</vt:lpstr>
      <vt:lpstr>Présentation PowerPoint</vt:lpstr>
      <vt:lpstr>Circuit électriques </vt:lpstr>
      <vt:lpstr>Présentation PowerPoint</vt:lpstr>
      <vt:lpstr>Présentation PowerPoint</vt:lpstr>
      <vt:lpstr>Allumer une LED</vt:lpstr>
      <vt:lpstr>Expérience</vt:lpstr>
      <vt:lpstr>Présentation PowerPoint</vt:lpstr>
      <vt:lpstr>Premier pas avec Arduino</vt:lpstr>
      <vt:lpstr>Le programme</vt:lpstr>
      <vt:lpstr>Présentation PowerPoint</vt:lpstr>
      <vt:lpstr>Le programme</vt:lpstr>
      <vt:lpstr>Observons le résultat</vt:lpstr>
      <vt:lpstr>Le château de sable</vt:lpstr>
      <vt:lpstr>Interagir sur le LED</vt:lpstr>
      <vt:lpstr>Créer une minuterie de couloir </vt:lpstr>
      <vt:lpstr>Signal analogique / numérique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a l’atelier Bac a sâble Arduino</dc:title>
  <dc:creator>Salim CHIAD</dc:creator>
  <cp:lastModifiedBy>Salim CHIAD</cp:lastModifiedBy>
  <cp:revision>82</cp:revision>
  <dcterms:created xsi:type="dcterms:W3CDTF">2014-01-31T18:59:16Z</dcterms:created>
  <dcterms:modified xsi:type="dcterms:W3CDTF">2014-10-29T20:10:31Z</dcterms:modified>
</cp:coreProperties>
</file>